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08A"/>
    <a:srgbClr val="C3B7AB"/>
    <a:srgbClr val="F5CD62"/>
    <a:srgbClr val="40ACB6"/>
    <a:srgbClr val="299DBE"/>
    <a:srgbClr val="78C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A0E7D-8B94-446E-8435-AA828CFC170C}" v="1" dt="2022-09-22T13:00:58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49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69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1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40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0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48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87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068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88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4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3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65DE1-E05A-47C7-8368-91A346D05616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99C1-230D-4D1E-A240-ABDE4A615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188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al 56"/>
          <p:cNvSpPr/>
          <p:nvPr/>
        </p:nvSpPr>
        <p:spPr>
          <a:xfrm>
            <a:off x="6598743" y="3504121"/>
            <a:ext cx="1443644" cy="1612634"/>
          </a:xfrm>
          <a:prstGeom prst="ellipse">
            <a:avLst/>
          </a:prstGeom>
          <a:solidFill>
            <a:srgbClr val="F5CD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4193" y="1709001"/>
            <a:ext cx="1412199" cy="1664799"/>
          </a:xfrm>
          <a:prstGeom prst="rect">
            <a:avLst/>
          </a:prstGeom>
        </p:spPr>
      </p:pic>
      <p:sp>
        <p:nvSpPr>
          <p:cNvPr id="61" name="Ovaal 60"/>
          <p:cNvSpPr/>
          <p:nvPr/>
        </p:nvSpPr>
        <p:spPr>
          <a:xfrm>
            <a:off x="9439538" y="3504121"/>
            <a:ext cx="1423787" cy="1612634"/>
          </a:xfrm>
          <a:prstGeom prst="ellipse">
            <a:avLst/>
          </a:prstGeom>
          <a:solidFill>
            <a:srgbClr val="F5CD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b="1" dirty="0">
              <a:solidFill>
                <a:schemeClr val="tx1"/>
              </a:solidFill>
            </a:endParaRPr>
          </a:p>
        </p:txBody>
      </p:sp>
      <p:pic>
        <p:nvPicPr>
          <p:cNvPr id="46" name="Afbeelding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706" y="1558233"/>
            <a:ext cx="1317123" cy="1586959"/>
          </a:xfrm>
          <a:prstGeom prst="rect">
            <a:avLst/>
          </a:prstGeom>
        </p:spPr>
      </p:pic>
      <p:sp>
        <p:nvSpPr>
          <p:cNvPr id="126" name="Ovaal 125"/>
          <p:cNvSpPr/>
          <p:nvPr/>
        </p:nvSpPr>
        <p:spPr>
          <a:xfrm>
            <a:off x="133001" y="3233651"/>
            <a:ext cx="1604358" cy="1778924"/>
          </a:xfrm>
          <a:prstGeom prst="ellipse">
            <a:avLst/>
          </a:prstGeom>
          <a:solidFill>
            <a:srgbClr val="F5CD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/>
          </a:p>
        </p:txBody>
      </p:sp>
      <p:pic>
        <p:nvPicPr>
          <p:cNvPr id="121" name="Afbeelding 1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38" y="1431321"/>
            <a:ext cx="1344090" cy="1619450"/>
          </a:xfrm>
          <a:prstGeom prst="rect">
            <a:avLst/>
          </a:prstGeom>
        </p:spPr>
      </p:pic>
      <p:sp>
        <p:nvSpPr>
          <p:cNvPr id="4" name="Ovaal 3"/>
          <p:cNvSpPr/>
          <p:nvPr/>
        </p:nvSpPr>
        <p:spPr>
          <a:xfrm>
            <a:off x="581892" y="5228706"/>
            <a:ext cx="1753986" cy="1554479"/>
          </a:xfrm>
          <a:prstGeom prst="ellipse">
            <a:avLst/>
          </a:prstGeom>
          <a:solidFill>
            <a:srgbClr val="40AC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500" dirty="0"/>
          </a:p>
        </p:txBody>
      </p:sp>
      <p:sp>
        <p:nvSpPr>
          <p:cNvPr id="15" name="Ovaal 14"/>
          <p:cNvSpPr/>
          <p:nvPr/>
        </p:nvSpPr>
        <p:spPr>
          <a:xfrm>
            <a:off x="4754879" y="1055717"/>
            <a:ext cx="2044933" cy="931026"/>
          </a:xfrm>
          <a:prstGeom prst="ellipse">
            <a:avLst/>
          </a:prstGeom>
          <a:solidFill>
            <a:srgbClr val="2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Ovaal 1"/>
          <p:cNvSpPr/>
          <p:nvPr/>
        </p:nvSpPr>
        <p:spPr>
          <a:xfrm>
            <a:off x="4830267" y="162921"/>
            <a:ext cx="1897910" cy="610539"/>
          </a:xfrm>
          <a:prstGeom prst="ellipse">
            <a:avLst/>
          </a:prstGeom>
          <a:solidFill>
            <a:srgbClr val="166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853345" y="200114"/>
            <a:ext cx="18034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Raad van Toezicht</a:t>
            </a:r>
          </a:p>
          <a:p>
            <a:pPr algn="ctr"/>
            <a:r>
              <a:rPr lang="nl-NL" sz="1400" b="1" dirty="0">
                <a:solidFill>
                  <a:schemeClr val="bg1"/>
                </a:solidFill>
              </a:rPr>
              <a:t>OR en CR</a:t>
            </a:r>
          </a:p>
          <a:p>
            <a:endParaRPr lang="nl-NL" sz="1400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680632" y="5454169"/>
            <a:ext cx="153362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b="1" dirty="0"/>
              <a:t>KRO Intramuraal: </a:t>
            </a:r>
          </a:p>
          <a:p>
            <a:pPr algn="ctr"/>
            <a:r>
              <a:rPr lang="nl-NL" sz="1200" b="1" dirty="0"/>
              <a:t>Directeur-bestuurder</a:t>
            </a:r>
          </a:p>
          <a:p>
            <a:pPr algn="ctr"/>
            <a:r>
              <a:rPr lang="nl-NL" sz="1200" b="1" dirty="0"/>
              <a:t>KR: BG, 1, 2, 3</a:t>
            </a:r>
          </a:p>
          <a:p>
            <a:pPr algn="ctr"/>
            <a:r>
              <a:rPr lang="nl-NL" sz="1200" b="1" dirty="0"/>
              <a:t>Cliëntadviseur</a:t>
            </a:r>
          </a:p>
          <a:p>
            <a:pPr algn="ctr"/>
            <a:r>
              <a:rPr lang="nl-NL" sz="1200" b="1" dirty="0"/>
              <a:t>Kwaliteit &amp; Beleid</a:t>
            </a:r>
            <a:endParaRPr lang="nl-NL" sz="1200" dirty="0"/>
          </a:p>
          <a:p>
            <a:pPr algn="ctr"/>
            <a:endParaRPr lang="nl-NL" sz="1400" dirty="0"/>
          </a:p>
        </p:txBody>
      </p:sp>
      <p:sp>
        <p:nvSpPr>
          <p:cNvPr id="32" name="Tekstvak 31"/>
          <p:cNvSpPr txBox="1"/>
          <p:nvPr/>
        </p:nvSpPr>
        <p:spPr>
          <a:xfrm>
            <a:off x="3341715" y="1909677"/>
            <a:ext cx="1504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Activiteiten</a:t>
            </a:r>
          </a:p>
          <a:p>
            <a:pPr algn="ctr"/>
            <a:r>
              <a:rPr lang="nl-NL" sz="1200" b="1" dirty="0"/>
              <a:t>Cultuur</a:t>
            </a:r>
          </a:p>
          <a:p>
            <a:pPr algn="ctr"/>
            <a:r>
              <a:rPr lang="nl-NL" sz="1200" b="1" dirty="0"/>
              <a:t>Aandacht</a:t>
            </a:r>
            <a:endParaRPr lang="nl-NL" sz="1200" dirty="0"/>
          </a:p>
        </p:txBody>
      </p:sp>
      <p:sp>
        <p:nvSpPr>
          <p:cNvPr id="48" name="Tekstvak 47"/>
          <p:cNvSpPr txBox="1"/>
          <p:nvPr/>
        </p:nvSpPr>
        <p:spPr>
          <a:xfrm>
            <a:off x="4904790" y="1202608"/>
            <a:ext cx="179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b="1" dirty="0"/>
              <a:t>Support Operationeel</a:t>
            </a:r>
          </a:p>
          <a:p>
            <a:pPr algn="ctr"/>
            <a:r>
              <a:rPr lang="nl-NL" sz="1400" b="1" dirty="0"/>
              <a:t>1 x per maand</a:t>
            </a:r>
          </a:p>
        </p:txBody>
      </p:sp>
      <p:cxnSp>
        <p:nvCxnSpPr>
          <p:cNvPr id="305" name="Rechte verbindingslijn 304"/>
          <p:cNvCxnSpPr>
            <a:stCxn id="24" idx="2"/>
          </p:cNvCxnSpPr>
          <p:nvPr/>
        </p:nvCxnSpPr>
        <p:spPr>
          <a:xfrm flipH="1" flipV="1">
            <a:off x="1420522" y="6683431"/>
            <a:ext cx="26923" cy="32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Afbeelding 1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069" y="74815"/>
            <a:ext cx="2187421" cy="1231307"/>
          </a:xfrm>
          <a:prstGeom prst="rect">
            <a:avLst/>
          </a:prstGeom>
        </p:spPr>
      </p:pic>
      <p:pic>
        <p:nvPicPr>
          <p:cNvPr id="111" name="Afbeelding 1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767" y="1080656"/>
            <a:ext cx="709267" cy="1197032"/>
          </a:xfrm>
          <a:prstGeom prst="rect">
            <a:avLst/>
          </a:prstGeom>
        </p:spPr>
      </p:pic>
      <p:sp>
        <p:nvSpPr>
          <p:cNvPr id="66" name="Ovaal 65"/>
          <p:cNvSpPr/>
          <p:nvPr/>
        </p:nvSpPr>
        <p:spPr>
          <a:xfrm>
            <a:off x="1499061" y="1000298"/>
            <a:ext cx="2044933" cy="931026"/>
          </a:xfrm>
          <a:prstGeom prst="ellipse">
            <a:avLst/>
          </a:prstGeom>
          <a:solidFill>
            <a:srgbClr val="2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7" name="Ovaal 66"/>
          <p:cNvSpPr/>
          <p:nvPr/>
        </p:nvSpPr>
        <p:spPr>
          <a:xfrm>
            <a:off x="7808420" y="958735"/>
            <a:ext cx="2044933" cy="931026"/>
          </a:xfrm>
          <a:prstGeom prst="ellipse">
            <a:avLst/>
          </a:prstGeom>
          <a:solidFill>
            <a:srgbClr val="2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4" name="Gebogen verbindingslijn 13"/>
          <p:cNvCxnSpPr>
            <a:cxnSpLocks/>
            <a:endCxn id="5" idx="2"/>
          </p:cNvCxnSpPr>
          <p:nvPr/>
        </p:nvCxnSpPr>
        <p:spPr>
          <a:xfrm rot="5400000">
            <a:off x="5670886" y="848943"/>
            <a:ext cx="174007" cy="5662"/>
          </a:xfrm>
          <a:prstGeom prst="bentConnector3">
            <a:avLst>
              <a:gd name="adj1" fmla="val 1669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>
            <a:cxnSpLocks/>
          </p:cNvCxnSpPr>
          <p:nvPr/>
        </p:nvCxnSpPr>
        <p:spPr>
          <a:xfrm flipH="1">
            <a:off x="2525364" y="842250"/>
            <a:ext cx="3253858" cy="12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>
            <a:cxnSpLocks/>
          </p:cNvCxnSpPr>
          <p:nvPr/>
        </p:nvCxnSpPr>
        <p:spPr>
          <a:xfrm flipV="1">
            <a:off x="5743519" y="813894"/>
            <a:ext cx="3076285" cy="35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kstvak 88"/>
          <p:cNvSpPr txBox="1"/>
          <p:nvPr/>
        </p:nvSpPr>
        <p:spPr>
          <a:xfrm>
            <a:off x="166254" y="3524632"/>
            <a:ext cx="15711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Directeur-bestuurder</a:t>
            </a:r>
          </a:p>
          <a:p>
            <a:pPr algn="ctr"/>
            <a:r>
              <a:rPr lang="nl-NL" sz="1200" b="1" dirty="0"/>
              <a:t>Kwaliteit &amp; Beleid</a:t>
            </a:r>
          </a:p>
          <a:p>
            <a:pPr algn="ctr"/>
            <a:r>
              <a:rPr lang="nl-NL" sz="1200" b="1" dirty="0"/>
              <a:t>HR</a:t>
            </a:r>
          </a:p>
          <a:p>
            <a:pPr algn="ctr"/>
            <a:r>
              <a:rPr lang="nl-NL" sz="1200" b="1" dirty="0"/>
              <a:t>Controller</a:t>
            </a:r>
          </a:p>
          <a:p>
            <a:pPr algn="ctr"/>
            <a:r>
              <a:rPr lang="nl-NL" sz="1200" b="1" dirty="0"/>
              <a:t>Managers</a:t>
            </a:r>
          </a:p>
          <a:p>
            <a:pPr algn="ctr"/>
            <a:r>
              <a:rPr lang="nl-NL" sz="1200" b="1" dirty="0"/>
              <a:t>Secretarieel ondersteuner</a:t>
            </a:r>
            <a:endParaRPr lang="nl-NL" sz="1400" b="1" dirty="0"/>
          </a:p>
        </p:txBody>
      </p:sp>
      <p:sp>
        <p:nvSpPr>
          <p:cNvPr id="90" name="Tekstvak 89"/>
          <p:cNvSpPr txBox="1"/>
          <p:nvPr/>
        </p:nvSpPr>
        <p:spPr>
          <a:xfrm>
            <a:off x="7798995" y="1130564"/>
            <a:ext cx="2001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b="1" dirty="0"/>
              <a:t>Support Cijfers &amp; Beleid</a:t>
            </a:r>
          </a:p>
          <a:p>
            <a:pPr algn="ctr"/>
            <a:r>
              <a:rPr lang="nl-NL" sz="1400" b="1" dirty="0"/>
              <a:t>1 x per 6 weken</a:t>
            </a:r>
          </a:p>
        </p:txBody>
      </p:sp>
      <p:sp>
        <p:nvSpPr>
          <p:cNvPr id="97" name="Ovaal 96"/>
          <p:cNvSpPr/>
          <p:nvPr/>
        </p:nvSpPr>
        <p:spPr>
          <a:xfrm>
            <a:off x="2646218" y="5245332"/>
            <a:ext cx="1767841" cy="1524000"/>
          </a:xfrm>
          <a:prstGeom prst="ellipse">
            <a:avLst/>
          </a:prstGeom>
          <a:solidFill>
            <a:srgbClr val="40AC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500" dirty="0"/>
          </a:p>
        </p:txBody>
      </p:sp>
      <p:sp>
        <p:nvSpPr>
          <p:cNvPr id="99" name="Tekstvak 98"/>
          <p:cNvSpPr txBox="1"/>
          <p:nvPr/>
        </p:nvSpPr>
        <p:spPr>
          <a:xfrm>
            <a:off x="2724955" y="5390440"/>
            <a:ext cx="1690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b="1" dirty="0"/>
              <a:t>KRO Extramuraal: </a:t>
            </a:r>
          </a:p>
          <a:p>
            <a:pPr algn="ctr"/>
            <a:r>
              <a:rPr lang="nl-NL" sz="1200" b="1" dirty="0"/>
              <a:t>Directeur-bestuurder</a:t>
            </a:r>
          </a:p>
          <a:p>
            <a:pPr algn="ctr"/>
            <a:r>
              <a:rPr lang="nl-NL" sz="1200" b="1" dirty="0"/>
              <a:t>KR: 1, 2, 3</a:t>
            </a:r>
          </a:p>
          <a:p>
            <a:pPr algn="ctr"/>
            <a:r>
              <a:rPr lang="nl-NL" sz="1200" b="1" dirty="0"/>
              <a:t>Casemanager dementie</a:t>
            </a:r>
          </a:p>
          <a:p>
            <a:pPr algn="ctr"/>
            <a:r>
              <a:rPr lang="nl-NL" sz="1200" b="1" dirty="0"/>
              <a:t>Kwaliteit &amp; Veiligheid</a:t>
            </a:r>
            <a:endParaRPr lang="nl-NL" sz="1200" dirty="0"/>
          </a:p>
          <a:p>
            <a:pPr algn="ctr"/>
            <a:endParaRPr lang="nl-NL" sz="1400" dirty="0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2546467" y="1931324"/>
            <a:ext cx="13853" cy="3122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>
            <a:endCxn id="4" idx="0"/>
          </p:cNvCxnSpPr>
          <p:nvPr/>
        </p:nvCxnSpPr>
        <p:spPr>
          <a:xfrm>
            <a:off x="1454728" y="5045826"/>
            <a:ext cx="4157" cy="182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>
            <a:cxnSpLocks/>
          </p:cNvCxnSpPr>
          <p:nvPr/>
        </p:nvCxnSpPr>
        <p:spPr>
          <a:xfrm flipV="1">
            <a:off x="1454727" y="5025044"/>
            <a:ext cx="2069870" cy="20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>
            <a:endCxn id="97" idx="0"/>
          </p:cNvCxnSpPr>
          <p:nvPr/>
        </p:nvCxnSpPr>
        <p:spPr>
          <a:xfrm>
            <a:off x="3524597" y="5012575"/>
            <a:ext cx="5542" cy="232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Rechte verbindingslijn 256"/>
          <p:cNvCxnSpPr>
            <a:cxnSpLocks/>
          </p:cNvCxnSpPr>
          <p:nvPr/>
        </p:nvCxnSpPr>
        <p:spPr>
          <a:xfrm flipH="1">
            <a:off x="1613428" y="2282253"/>
            <a:ext cx="921469" cy="2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kstvak 132"/>
          <p:cNvSpPr txBox="1"/>
          <p:nvPr/>
        </p:nvSpPr>
        <p:spPr>
          <a:xfrm>
            <a:off x="1909100" y="1166586"/>
            <a:ext cx="1251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b="1" dirty="0"/>
              <a:t>Support Team</a:t>
            </a:r>
          </a:p>
          <a:p>
            <a:pPr algn="ctr"/>
            <a:r>
              <a:rPr lang="nl-NL" sz="1400" b="1" dirty="0"/>
              <a:t>2 x per maand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15390" y="324196"/>
            <a:ext cx="3142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16608A"/>
                </a:solidFill>
              </a:rPr>
              <a:t>Besluitvorming</a:t>
            </a:r>
          </a:p>
        </p:txBody>
      </p:sp>
      <p:sp>
        <p:nvSpPr>
          <p:cNvPr id="38" name="Ovaal 37"/>
          <p:cNvSpPr/>
          <p:nvPr/>
        </p:nvSpPr>
        <p:spPr>
          <a:xfrm>
            <a:off x="4901739" y="5239790"/>
            <a:ext cx="1767841" cy="1524000"/>
          </a:xfrm>
          <a:prstGeom prst="ellipse">
            <a:avLst/>
          </a:prstGeom>
          <a:solidFill>
            <a:srgbClr val="40AC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500" dirty="0"/>
          </a:p>
        </p:txBody>
      </p:sp>
      <p:sp>
        <p:nvSpPr>
          <p:cNvPr id="39" name="Tekstvak 38"/>
          <p:cNvSpPr txBox="1"/>
          <p:nvPr/>
        </p:nvSpPr>
        <p:spPr>
          <a:xfrm>
            <a:off x="5028699" y="5443087"/>
            <a:ext cx="14938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b="1" dirty="0"/>
              <a:t>Team overleggen:</a:t>
            </a:r>
          </a:p>
          <a:p>
            <a:pPr algn="ctr"/>
            <a:r>
              <a:rPr lang="nl-NL" sz="1200" b="1" dirty="0"/>
              <a:t>4 </a:t>
            </a:r>
            <a:r>
              <a:rPr lang="nl-NL" sz="1200" b="1"/>
              <a:t>teams intramuraal</a:t>
            </a:r>
            <a:endParaRPr lang="nl-NL" sz="1200" b="1" dirty="0"/>
          </a:p>
          <a:p>
            <a:pPr algn="ctr"/>
            <a:r>
              <a:rPr lang="nl-NL" sz="1200" b="1" dirty="0"/>
              <a:t>3 wijkteams</a:t>
            </a:r>
          </a:p>
          <a:p>
            <a:pPr algn="ctr"/>
            <a:r>
              <a:rPr lang="nl-NL" sz="1200" b="1" dirty="0"/>
              <a:t>Facilitair</a:t>
            </a:r>
            <a:endParaRPr lang="nl-NL" sz="1200" dirty="0"/>
          </a:p>
          <a:p>
            <a:pPr algn="ctr"/>
            <a:endParaRPr lang="nl-NL" sz="1400" dirty="0"/>
          </a:p>
        </p:txBody>
      </p:sp>
      <p:sp>
        <p:nvSpPr>
          <p:cNvPr id="41" name="Ovaal 40"/>
          <p:cNvSpPr/>
          <p:nvPr/>
        </p:nvSpPr>
        <p:spPr>
          <a:xfrm>
            <a:off x="3311234" y="3311238"/>
            <a:ext cx="1604358" cy="1778924"/>
          </a:xfrm>
          <a:prstGeom prst="ellipse">
            <a:avLst/>
          </a:prstGeom>
          <a:solidFill>
            <a:srgbClr val="F5CD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/>
          </a:p>
        </p:txBody>
      </p:sp>
      <p:cxnSp>
        <p:nvCxnSpPr>
          <p:cNvPr id="8" name="Rechte verbindingslijn 7"/>
          <p:cNvCxnSpPr>
            <a:stCxn id="15" idx="4"/>
            <a:endCxn id="38" idx="0"/>
          </p:cNvCxnSpPr>
          <p:nvPr/>
        </p:nvCxnSpPr>
        <p:spPr>
          <a:xfrm>
            <a:off x="5777346" y="1986743"/>
            <a:ext cx="8314" cy="3253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6551325" y="3729668"/>
            <a:ext cx="1571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HR</a:t>
            </a:r>
          </a:p>
          <a:p>
            <a:pPr algn="ctr"/>
            <a:r>
              <a:rPr lang="nl-NL" sz="1200" b="1" dirty="0"/>
              <a:t>Personeels adm.</a:t>
            </a:r>
          </a:p>
          <a:p>
            <a:pPr algn="ctr"/>
            <a:r>
              <a:rPr lang="nl-NL" sz="1200" b="1" dirty="0"/>
              <a:t>Kwaliteit</a:t>
            </a:r>
            <a:endParaRPr lang="nl-NL" sz="1400" b="1" dirty="0"/>
          </a:p>
        </p:txBody>
      </p:sp>
      <p:cxnSp>
        <p:nvCxnSpPr>
          <p:cNvPr id="17" name="Rechte verbindingslijn 16"/>
          <p:cNvCxnSpPr>
            <a:cxnSpLocks/>
          </p:cNvCxnSpPr>
          <p:nvPr/>
        </p:nvCxnSpPr>
        <p:spPr>
          <a:xfrm flipH="1">
            <a:off x="4780807" y="2338187"/>
            <a:ext cx="994795" cy="4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>
            <a:cxnSpLocks/>
            <a:stCxn id="46" idx="2"/>
            <a:endCxn id="41" idx="0"/>
          </p:cNvCxnSpPr>
          <p:nvPr/>
        </p:nvCxnSpPr>
        <p:spPr>
          <a:xfrm flipH="1">
            <a:off x="4113413" y="3145192"/>
            <a:ext cx="4855" cy="166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162160" y="1599182"/>
            <a:ext cx="1519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Besluitvorming</a:t>
            </a:r>
          </a:p>
          <a:p>
            <a:pPr algn="ctr"/>
            <a:r>
              <a:rPr lang="nl-NL" sz="1200" b="1" dirty="0"/>
              <a:t>op beleid, cijfers &amp; mensen</a:t>
            </a:r>
          </a:p>
          <a:p>
            <a:pPr algn="ctr"/>
            <a:r>
              <a:rPr lang="nl-NL" sz="1200" b="1" dirty="0"/>
              <a:t>Voortgang projecten</a:t>
            </a:r>
          </a:p>
          <a:p>
            <a:pPr algn="ctr"/>
            <a:r>
              <a:rPr lang="nl-NL" sz="1200" b="1" dirty="0"/>
              <a:t>Jaarplannen</a:t>
            </a:r>
          </a:p>
          <a:p>
            <a:pPr algn="ctr"/>
            <a:r>
              <a:rPr lang="nl-NL" sz="1200" b="1" dirty="0"/>
              <a:t>Leiderschap</a:t>
            </a:r>
            <a:endParaRPr lang="nl-NL" sz="1200" dirty="0"/>
          </a:p>
        </p:txBody>
      </p:sp>
      <p:sp>
        <p:nvSpPr>
          <p:cNvPr id="59" name="Ovaal 58"/>
          <p:cNvSpPr/>
          <p:nvPr/>
        </p:nvSpPr>
        <p:spPr>
          <a:xfrm>
            <a:off x="7520109" y="4560801"/>
            <a:ext cx="2440798" cy="2230261"/>
          </a:xfrm>
          <a:prstGeom prst="ellipse">
            <a:avLst/>
          </a:prstGeom>
          <a:solidFill>
            <a:srgbClr val="40AC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500" dirty="0"/>
          </a:p>
        </p:txBody>
      </p:sp>
      <p:sp>
        <p:nvSpPr>
          <p:cNvPr id="60" name="Tekstvak 59"/>
          <p:cNvSpPr txBox="1"/>
          <p:nvPr/>
        </p:nvSpPr>
        <p:spPr>
          <a:xfrm>
            <a:off x="7899567" y="4675657"/>
            <a:ext cx="1800814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b="1" dirty="0"/>
              <a:t>Ondersteunende </a:t>
            </a:r>
          </a:p>
          <a:p>
            <a:pPr algn="ctr"/>
            <a:r>
              <a:rPr lang="nl-NL" sz="1400" b="1" dirty="0"/>
              <a:t>diensten overleg:</a:t>
            </a:r>
          </a:p>
          <a:p>
            <a:pPr algn="ctr"/>
            <a:r>
              <a:rPr lang="nl-NL" sz="1200" b="1" dirty="0"/>
              <a:t>Directeur-bestuurder </a:t>
            </a:r>
          </a:p>
          <a:p>
            <a:pPr algn="ctr"/>
            <a:r>
              <a:rPr lang="nl-NL" sz="1200" b="1" dirty="0"/>
              <a:t>Kwaliteit, P&amp;O</a:t>
            </a:r>
          </a:p>
          <a:p>
            <a:pPr algn="ctr"/>
            <a:r>
              <a:rPr lang="nl-NL" sz="1200" b="1" dirty="0"/>
              <a:t>Controller</a:t>
            </a:r>
          </a:p>
          <a:p>
            <a:pPr algn="ctr"/>
            <a:r>
              <a:rPr lang="nl-NL" sz="1200" b="1" dirty="0"/>
              <a:t>Functioneel beheer</a:t>
            </a:r>
          </a:p>
          <a:p>
            <a:pPr algn="ctr"/>
            <a:r>
              <a:rPr lang="nl-NL" sz="1200" b="1" dirty="0"/>
              <a:t>Personeels administratie</a:t>
            </a:r>
          </a:p>
          <a:p>
            <a:pPr algn="ctr"/>
            <a:r>
              <a:rPr lang="nl-NL" sz="1200" b="1" dirty="0"/>
              <a:t>Financiële administratie</a:t>
            </a:r>
            <a:endParaRPr lang="nl-NL" sz="1200" dirty="0"/>
          </a:p>
          <a:p>
            <a:pPr algn="ctr"/>
            <a:r>
              <a:rPr lang="nl-NL" sz="1200" b="1" dirty="0"/>
              <a:t>Cliëntadministratie</a:t>
            </a:r>
          </a:p>
          <a:p>
            <a:pPr algn="ctr"/>
            <a:r>
              <a:rPr lang="nl-NL" sz="1200" b="1" dirty="0"/>
              <a:t>Secr. ondersteuning</a:t>
            </a:r>
          </a:p>
        </p:txBody>
      </p:sp>
      <p:pic>
        <p:nvPicPr>
          <p:cNvPr id="62" name="Afbeelding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259" y="1664656"/>
            <a:ext cx="1424580" cy="1716430"/>
          </a:xfrm>
          <a:prstGeom prst="rect">
            <a:avLst/>
          </a:prstGeom>
        </p:spPr>
      </p:pic>
      <p:sp>
        <p:nvSpPr>
          <p:cNvPr id="28" name="Tekstvak 27"/>
          <p:cNvSpPr txBox="1"/>
          <p:nvPr/>
        </p:nvSpPr>
        <p:spPr>
          <a:xfrm>
            <a:off x="6723399" y="1986879"/>
            <a:ext cx="1230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Verzuim</a:t>
            </a:r>
          </a:p>
          <a:p>
            <a:pPr algn="ctr"/>
            <a:r>
              <a:rPr lang="nl-NL" sz="1200" b="1" dirty="0"/>
              <a:t>In- en uitstroom</a:t>
            </a:r>
          </a:p>
          <a:p>
            <a:pPr algn="ctr"/>
            <a:r>
              <a:rPr lang="nl-NL" sz="1200" b="1" dirty="0"/>
              <a:t>Projecten &amp; Jaarplannen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3330633" y="3713054"/>
            <a:ext cx="1571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Directeur-bestuurder</a:t>
            </a:r>
          </a:p>
          <a:p>
            <a:pPr algn="ctr"/>
            <a:r>
              <a:rPr lang="nl-NL" sz="1200" b="1" dirty="0"/>
              <a:t>Managers</a:t>
            </a:r>
          </a:p>
          <a:p>
            <a:pPr algn="ctr"/>
            <a:r>
              <a:rPr lang="nl-NL" sz="1200" b="1" dirty="0"/>
              <a:t>Secretarieel ondersteuner</a:t>
            </a:r>
            <a:endParaRPr lang="nl-NL" sz="1400" b="1" dirty="0"/>
          </a:p>
        </p:txBody>
      </p:sp>
      <p:cxnSp>
        <p:nvCxnSpPr>
          <p:cNvPr id="34" name="Rechte verbindingslijn 33"/>
          <p:cNvCxnSpPr>
            <a:cxnSpLocks/>
            <a:endCxn id="59" idx="0"/>
          </p:cNvCxnSpPr>
          <p:nvPr/>
        </p:nvCxnSpPr>
        <p:spPr>
          <a:xfrm>
            <a:off x="8713064" y="1857176"/>
            <a:ext cx="27444" cy="2703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>
            <a:cxnSpLocks/>
            <a:endCxn id="82" idx="1"/>
          </p:cNvCxnSpPr>
          <p:nvPr/>
        </p:nvCxnSpPr>
        <p:spPr>
          <a:xfrm>
            <a:off x="8017839" y="4180261"/>
            <a:ext cx="1445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>
            <a:cxnSpLocks/>
          </p:cNvCxnSpPr>
          <p:nvPr/>
        </p:nvCxnSpPr>
        <p:spPr>
          <a:xfrm>
            <a:off x="7990052" y="2576669"/>
            <a:ext cx="833695" cy="7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9367053" y="2015771"/>
            <a:ext cx="1445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Projecten &amp; Jaarplannen</a:t>
            </a:r>
          </a:p>
          <a:p>
            <a:pPr algn="ctr"/>
            <a:r>
              <a:rPr lang="nl-NL" sz="1200" b="1" dirty="0"/>
              <a:t>Begroting &amp; audits </a:t>
            </a: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114E4ECD-FFCA-4947-BCBE-87ECAAE0104B}"/>
              </a:ext>
            </a:extLst>
          </p:cNvPr>
          <p:cNvCxnSpPr>
            <a:cxnSpLocks/>
            <a:endCxn id="66" idx="0"/>
          </p:cNvCxnSpPr>
          <p:nvPr/>
        </p:nvCxnSpPr>
        <p:spPr>
          <a:xfrm>
            <a:off x="2521527" y="849885"/>
            <a:ext cx="1" cy="15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81B781A2-4992-4F10-846A-C7E591888A53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8830887" y="813894"/>
            <a:ext cx="0" cy="144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>
            <a:extLst>
              <a:ext uri="{FF2B5EF4-FFF2-40B4-BE49-F238E27FC236}">
                <a16:creationId xmlns:a16="http://schemas.microsoft.com/office/drawing/2014/main" id="{48825AFC-A430-4854-9AF7-E6D8188E6CA9}"/>
              </a:ext>
            </a:extLst>
          </p:cNvPr>
          <p:cNvCxnSpPr/>
          <p:nvPr/>
        </p:nvCxnSpPr>
        <p:spPr>
          <a:xfrm>
            <a:off x="8830886" y="2588571"/>
            <a:ext cx="556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kstvak 81">
            <a:extLst>
              <a:ext uri="{FF2B5EF4-FFF2-40B4-BE49-F238E27FC236}">
                <a16:creationId xmlns:a16="http://schemas.microsoft.com/office/drawing/2014/main" id="{754C3CE1-D457-47CF-9D20-16E4FF778A20}"/>
              </a:ext>
            </a:extLst>
          </p:cNvPr>
          <p:cNvSpPr txBox="1"/>
          <p:nvPr/>
        </p:nvSpPr>
        <p:spPr>
          <a:xfrm>
            <a:off x="9463177" y="3764762"/>
            <a:ext cx="145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chemeClr val="tx1"/>
                </a:solidFill>
              </a:rPr>
              <a:t>Controller Financiële adm.</a:t>
            </a:r>
          </a:p>
          <a:p>
            <a:pPr algn="ctr"/>
            <a:r>
              <a:rPr lang="nl-NL" sz="1200" b="1" dirty="0">
                <a:solidFill>
                  <a:schemeClr val="tx1"/>
                </a:solidFill>
              </a:rPr>
              <a:t>Functioneel beheer</a:t>
            </a:r>
          </a:p>
          <a:p>
            <a:pPr algn="ctr"/>
            <a:r>
              <a:rPr lang="nl-NL" sz="1200" b="1" dirty="0"/>
              <a:t>Cliëntadministratie </a:t>
            </a:r>
            <a:endParaRPr lang="nl-NL" sz="1200" b="1" dirty="0">
              <a:solidFill>
                <a:schemeClr val="tx1"/>
              </a:solidFill>
            </a:endParaRPr>
          </a:p>
        </p:txBody>
      </p:sp>
      <p:cxnSp>
        <p:nvCxnSpPr>
          <p:cNvPr id="110" name="Rechte verbindingslijn 109">
            <a:extLst>
              <a:ext uri="{FF2B5EF4-FFF2-40B4-BE49-F238E27FC236}">
                <a16:creationId xmlns:a16="http://schemas.microsoft.com/office/drawing/2014/main" id="{08C6B630-45A2-4DE3-956F-2B48F27F9620}"/>
              </a:ext>
            </a:extLst>
          </p:cNvPr>
          <p:cNvCxnSpPr>
            <a:stCxn id="121" idx="2"/>
            <a:endCxn id="126" idx="0"/>
          </p:cNvCxnSpPr>
          <p:nvPr/>
        </p:nvCxnSpPr>
        <p:spPr>
          <a:xfrm flipH="1">
            <a:off x="935180" y="3050771"/>
            <a:ext cx="6203" cy="182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D7A4DF0D-A894-6361-231A-FD6E83EBA132}"/>
              </a:ext>
            </a:extLst>
          </p:cNvPr>
          <p:cNvSpPr txBox="1"/>
          <p:nvPr/>
        </p:nvSpPr>
        <p:spPr>
          <a:xfrm>
            <a:off x="10877662" y="6273101"/>
            <a:ext cx="9762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22-09-2022</a:t>
            </a:r>
          </a:p>
        </p:txBody>
      </p:sp>
    </p:spTree>
    <p:extLst>
      <p:ext uri="{BB962C8B-B14F-4D97-AF65-F5344CB8AC3E}">
        <p14:creationId xmlns:p14="http://schemas.microsoft.com/office/powerpoint/2010/main" val="3164944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33aa00a0-0047-4497-9d5e-f02852277074" xsi:nil="true"/>
    <lcf76f155ced4ddcb4097134ff3c332f xmlns="33aa00a0-0047-4497-9d5e-f02852277074">
      <Terms xmlns="http://schemas.microsoft.com/office/infopath/2007/PartnerControls"/>
    </lcf76f155ced4ddcb4097134ff3c332f>
    <TaxCatchAll xmlns="299533da-30f8-4ace-a2a2-9a291b24262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C666038C7AD14AAD019B59A912EFD9" ma:contentTypeVersion="16" ma:contentTypeDescription="Een nieuw document maken." ma:contentTypeScope="" ma:versionID="bb41f7f97d1ba52ac63688e8b418f216">
  <xsd:schema xmlns:xsd="http://www.w3.org/2001/XMLSchema" xmlns:xs="http://www.w3.org/2001/XMLSchema" xmlns:p="http://schemas.microsoft.com/office/2006/metadata/properties" xmlns:ns2="33aa00a0-0047-4497-9d5e-f02852277074" xmlns:ns3="299533da-30f8-4ace-a2a2-9a291b242620" targetNamespace="http://schemas.microsoft.com/office/2006/metadata/properties" ma:root="true" ma:fieldsID="9785119c0803c2327b5144f8dbe3008e" ns2:_="" ns3:_="">
    <xsd:import namespace="33aa00a0-0047-4497-9d5e-f02852277074"/>
    <xsd:import namespace="299533da-30f8-4ace-a2a2-9a291b242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aa00a0-0047-4497-9d5e-f028522770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a66e5df-60e2-4b59-9da3-9bca2aeea8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533da-30f8-4ace-a2a2-9a291b2426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29fa549-9cdb-4801-ad8f-f196f8cd2b85}" ma:internalName="TaxCatchAll" ma:showField="CatchAllData" ma:web="299533da-30f8-4ace-a2a2-9a291b242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A74223-C68E-421F-B88A-7EA6C6876924}">
  <ds:schemaRefs>
    <ds:schemaRef ds:uri="http://schemas.microsoft.com/office/2006/metadata/properties"/>
    <ds:schemaRef ds:uri="http://schemas.microsoft.com/office/infopath/2007/PartnerControls"/>
    <ds:schemaRef ds:uri="33aa00a0-0047-4497-9d5e-f02852277074"/>
    <ds:schemaRef ds:uri="299533da-30f8-4ace-a2a2-9a291b242620"/>
  </ds:schemaRefs>
</ds:datastoreItem>
</file>

<file path=customXml/itemProps2.xml><?xml version="1.0" encoding="utf-8"?>
<ds:datastoreItem xmlns:ds="http://schemas.openxmlformats.org/officeDocument/2006/customXml" ds:itemID="{B660092C-D6AB-4054-B5D5-C588A3C2F0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BC9CD8-3374-4E1C-B640-130E96738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aa00a0-0047-4497-9d5e-f02852277074"/>
    <ds:schemaRef ds:uri="299533da-30f8-4ace-a2a2-9a291b242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144</Words>
  <Application>Microsoft Office PowerPoint</Application>
  <PresentationFormat>Breedbeeld</PresentationFormat>
  <Paragraphs>62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Serverportal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Marlies Walhout</dc:creator>
  <cp:lastModifiedBy>Marlies Walhout</cp:lastModifiedBy>
  <cp:revision>59</cp:revision>
  <cp:lastPrinted>2019-07-18T11:44:47Z</cp:lastPrinted>
  <dcterms:created xsi:type="dcterms:W3CDTF">2019-03-28T14:09:21Z</dcterms:created>
  <dcterms:modified xsi:type="dcterms:W3CDTF">2022-09-22T13:55:42Z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0x01010077C666038C7AD14AAD019B59A912EFD9</vt:lpwstr>
  </property>
  <property fmtid="{D5CDD505-2E9C-101B-9397-08002B2CF9AE}" pid="3" name="Order">
    <vt:r8>19782500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